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Economica"/>
      <p:regular r:id="rId24"/>
      <p:bold r:id="rId25"/>
      <p:italic r:id="rId26"/>
      <p:boldItalic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2" roundtripDataSignature="AMtx7miQGJmNAjDqtm8BdAN1Ru/xRe7E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italic.fntdata"/><Relationship Id="rId25" Type="http://schemas.openxmlformats.org/officeDocument/2006/relationships/font" Target="fonts/Economica-bold.fntdata"/><Relationship Id="rId28" Type="http://schemas.openxmlformats.org/officeDocument/2006/relationships/font" Target="fonts/OpenSans-regular.fntdata"/><Relationship Id="rId27"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16372191/whats-difference-between-item-based-and-content-based-collaborative-filter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prototyping-a-recommender-system-step-by-step-part-2-alternating-least-square-als-matrix-4a76c58714a1" TargetMode="External"/><Relationship Id="rId3" Type="http://schemas.openxmlformats.org/officeDocument/2006/relationships/hyperlink" Target="https://www.alibabacloud.com/blog/basic-concepts-and-architecture-of-a-recommender-system_596642"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gexr.com/" TargetMode="External"/><Relationship Id="rId3" Type="http://schemas.openxmlformats.org/officeDocument/2006/relationships/hyperlink" Target="https://learn.microsoft.com/en-us/dotnet/standard/base-types/regular-expression-language-quick-referenc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1148170a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1148170a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Audience - genre: user </a:t>
            </a:r>
            <a:r>
              <a:rPr lang="en"/>
              <a:t>clustering/similarity</a:t>
            </a:r>
            <a:endParaRPr/>
          </a:p>
          <a:p>
            <a:pPr indent="0" lvl="0" marL="0" rtl="0" algn="l">
              <a:spcBef>
                <a:spcPts val="0"/>
              </a:spcBef>
              <a:spcAft>
                <a:spcPts val="0"/>
              </a:spcAft>
              <a:buNone/>
            </a:pPr>
            <a:r>
              <a:rPr lang="en"/>
              <a:t>Genre distribution: comedy / action film</a:t>
            </a:r>
            <a:endParaRPr/>
          </a:p>
          <a:p>
            <a:pPr indent="0" lvl="0" marL="0" rtl="0" algn="l">
              <a:spcBef>
                <a:spcPts val="0"/>
              </a:spcBef>
              <a:spcAft>
                <a:spcPts val="0"/>
              </a:spcAft>
              <a:buNone/>
            </a:pPr>
            <a:r>
              <a:rPr lang="en"/>
              <a:t>Genre - movie: movie similarity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1148170a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1148170a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1148170a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1148170a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1148170a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1148170a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0bae6e17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0bae6e17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0bae6e17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80bae6e1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Recommendation systems use a number of different technologies. We can classify these systems into two broad groups. </a:t>
            </a:r>
            <a:endParaRPr/>
          </a:p>
          <a:p>
            <a:pPr indent="0" lvl="0" marL="0" rtl="0" algn="l">
              <a:spcBef>
                <a:spcPts val="0"/>
              </a:spcBef>
              <a:spcAft>
                <a:spcPts val="0"/>
              </a:spcAft>
              <a:buClr>
                <a:schemeClr val="dk1"/>
              </a:buClr>
              <a:buSzPts val="1100"/>
              <a:buFont typeface="Arial"/>
              <a:buNone/>
            </a:pPr>
            <a:r>
              <a:rPr lang="en"/>
              <a:t>Content-based systems examine properties of the items recommended. For instance, if a Netflix user has watched many cowboy movies, then recommend a movie classified in the database as having the “cowboy” genre. </a:t>
            </a:r>
            <a:endParaRPr/>
          </a:p>
          <a:p>
            <a:pPr indent="0" lvl="0" marL="0" rtl="0" algn="l">
              <a:spcBef>
                <a:spcPts val="0"/>
              </a:spcBef>
              <a:spcAft>
                <a:spcPts val="0"/>
              </a:spcAft>
              <a:buClr>
                <a:schemeClr val="dk1"/>
              </a:buClr>
              <a:buSzPts val="1100"/>
              <a:buFont typeface="Arial"/>
              <a:buNone/>
            </a:pPr>
            <a:r>
              <a:rPr lang="en"/>
              <a:t>Collaborative filtering systems recommend items based on similarity measures between users and/or items. The items recommended to a user are those preferred by similar users. </a:t>
            </a:r>
            <a:endParaRPr/>
          </a:p>
          <a:p>
            <a:pPr indent="-298450" lvl="0" marL="457200" rtl="0" algn="l">
              <a:spcBef>
                <a:spcPts val="0"/>
              </a:spcBef>
              <a:spcAft>
                <a:spcPts val="0"/>
              </a:spcAft>
              <a:buSzPts val="1100"/>
              <a:buAutoNum type="arabicPeriod"/>
            </a:pPr>
            <a:r>
              <a:rPr lang="en"/>
              <a:t>Refer to CS246 MMDS. http://infolab.stanford.edu/~ullman/mmds/ch9.pdf</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0bae6e1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80bae6e1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 voting, rating</a:t>
            </a:r>
            <a:endParaRPr/>
          </a:p>
          <a:p>
            <a:pPr indent="0" lvl="0" marL="0" rtl="0" algn="l">
              <a:spcBef>
                <a:spcPts val="0"/>
              </a:spcBef>
              <a:spcAft>
                <a:spcPts val="0"/>
              </a:spcAft>
              <a:buNone/>
            </a:pPr>
            <a:r>
              <a:rPr lang="en"/>
              <a:t>Item-based collaborative vs. Content-based: </a:t>
            </a:r>
            <a:r>
              <a:rPr lang="en" u="sng">
                <a:solidFill>
                  <a:schemeClr val="hlink"/>
                </a:solidFill>
                <a:hlinkClick r:id="rId2"/>
              </a:rPr>
              <a:t>https://stackoverflow.com/questions/16372191/whats-difference-between-item-based-and-content-based-collaborative-filtering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1148170a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1148170a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0bae6e1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0bae6e1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Stream mining</a:t>
            </a:r>
            <a:endParaRPr/>
          </a:p>
          <a:p>
            <a:pPr indent="-298450" lvl="0" marL="457200" rtl="0" algn="l">
              <a:spcBef>
                <a:spcPts val="0"/>
              </a:spcBef>
              <a:spcAft>
                <a:spcPts val="0"/>
              </a:spcAft>
              <a:buSzPts val="1100"/>
              <a:buAutoNum type="arabicPeriod"/>
            </a:pPr>
            <a:r>
              <a:rPr lang="en"/>
              <a:t>A/B testing</a:t>
            </a:r>
            <a:endParaRPr/>
          </a:p>
          <a:p>
            <a:pPr indent="-298450" lvl="0" marL="457200" rtl="0" algn="l">
              <a:spcBef>
                <a:spcPts val="0"/>
              </a:spcBef>
              <a:spcAft>
                <a:spcPts val="0"/>
              </a:spcAft>
              <a:buSzPts val="1100"/>
              <a:buAutoNum type="arabicPeriod"/>
            </a:pPr>
            <a:r>
              <a:rPr lang="en"/>
              <a:t>CTR：Click-through Rate</a:t>
            </a:r>
            <a:endParaRPr/>
          </a:p>
          <a:p>
            <a:pPr indent="-298450" lvl="0" marL="457200" rtl="0" algn="l">
              <a:spcBef>
                <a:spcPts val="0"/>
              </a:spcBef>
              <a:spcAft>
                <a:spcPts val="0"/>
              </a:spcAft>
              <a:buSzPts val="1100"/>
              <a:buAutoNum type="arabicPeriod"/>
            </a:pPr>
            <a:r>
              <a:rPr lang="en"/>
              <a:t>Alternating Least Square (ALS) Matrix Factorization: </a:t>
            </a:r>
            <a:r>
              <a:rPr lang="en" u="sng">
                <a:solidFill>
                  <a:schemeClr val="hlink"/>
                </a:solidFill>
                <a:hlinkClick r:id="rId2"/>
              </a:rPr>
              <a:t>https://towardsdatascience.com/prototyping-a-recommender-system-step-by-step-part-2-alternating-least-square-als-matrix-4a76c58714a1</a:t>
            </a:r>
            <a:endParaRPr/>
          </a:p>
          <a:p>
            <a:pPr indent="-298450" lvl="0" marL="457200" rtl="0" algn="l">
              <a:spcBef>
                <a:spcPts val="0"/>
              </a:spcBef>
              <a:spcAft>
                <a:spcPts val="0"/>
              </a:spcAft>
              <a:buSzPts val="1100"/>
              <a:buAutoNum type="arabicPeriod"/>
            </a:pPr>
            <a:r>
              <a:rPr lang="en">
                <a:solidFill>
                  <a:schemeClr val="dk1"/>
                </a:solidFill>
              </a:rPr>
              <a:t>Refer to: </a:t>
            </a:r>
            <a:r>
              <a:rPr lang="en" u="sng">
                <a:solidFill>
                  <a:schemeClr val="hlink"/>
                </a:solidFill>
                <a:hlinkClick r:id="rId3"/>
              </a:rPr>
              <a:t>https://www.alibabacloud.com/blog/basic-concepts-and-architecture-of-a-recommender-system_596642</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1148170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1148170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Regex: </a:t>
            </a:r>
            <a:endParaRPr/>
          </a:p>
          <a:p>
            <a:pPr indent="-298450" lvl="0" marL="457200" rtl="0" algn="l">
              <a:spcBef>
                <a:spcPts val="0"/>
              </a:spcBef>
              <a:spcAft>
                <a:spcPts val="0"/>
              </a:spcAft>
              <a:buSzPts val="1100"/>
              <a:buAutoNum type="arabicPeriod"/>
            </a:pPr>
            <a:r>
              <a:rPr lang="en" u="sng">
                <a:solidFill>
                  <a:schemeClr val="hlink"/>
                </a:solidFill>
                <a:hlinkClick r:id="rId2"/>
              </a:rPr>
              <a:t>https://regexr.com/</a:t>
            </a:r>
            <a:endParaRPr/>
          </a:p>
          <a:p>
            <a:pPr indent="-298450" lvl="0" marL="457200" rtl="0" algn="l">
              <a:spcBef>
                <a:spcPts val="0"/>
              </a:spcBef>
              <a:spcAft>
                <a:spcPts val="0"/>
              </a:spcAft>
              <a:buSzPts val="1100"/>
              <a:buAutoNum type="arabicPeriod"/>
            </a:pPr>
            <a:r>
              <a:rPr lang="en" u="sng">
                <a:solidFill>
                  <a:schemeClr val="hlink"/>
                </a:solidFill>
                <a:hlinkClick r:id="rId3"/>
              </a:rPr>
              <a:t>https://learn.microsoft.com/en-us/dotnet/standard/base-types/regular-expression-language-quick-reference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1148170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1148170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1148170a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1148170a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1148170a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1148170a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Term is common in doc  high tf  high weight</a:t>
            </a:r>
            <a:endParaRPr/>
          </a:p>
          <a:p>
            <a:pPr indent="0" lvl="0" marL="0" rtl="0" algn="l">
              <a:spcBef>
                <a:spcPts val="0"/>
              </a:spcBef>
              <a:spcAft>
                <a:spcPts val="0"/>
              </a:spcAft>
              <a:buNone/>
            </a:pPr>
            <a:r>
              <a:rPr lang="en"/>
              <a:t>–  Term is rare in collection high idf high weight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TF-IDF is a way to assess the importance of terms in documents by considering both their local (within the document) and global (across the corpus) characteristics. It's a valuable tool in text analysis and information retrieval for ranking and analyzing documents based on their content.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1148170a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1148170a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1148170a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1148170a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 document - topic</a:t>
            </a:r>
            <a:endParaRPr/>
          </a:p>
          <a:p>
            <a:pPr indent="0" lvl="0" marL="0" rtl="0" algn="l">
              <a:spcBef>
                <a:spcPts val="0"/>
              </a:spcBef>
              <a:spcAft>
                <a:spcPts val="0"/>
              </a:spcAft>
              <a:buNone/>
            </a:pPr>
            <a:r>
              <a:rPr lang="en"/>
              <a:t>S: topic strength or topic distribution</a:t>
            </a:r>
            <a:endParaRPr/>
          </a:p>
          <a:p>
            <a:pPr indent="0" lvl="0" marL="0" rtl="0" algn="l">
              <a:spcBef>
                <a:spcPts val="0"/>
              </a:spcBef>
              <a:spcAft>
                <a:spcPts val="0"/>
              </a:spcAft>
              <a:buNone/>
            </a:pPr>
            <a:r>
              <a:rPr lang="en"/>
              <a:t>V: topic - term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21b3913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21b3913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1148170a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1148170a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 genre - movies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5"/>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15"/>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15"/>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15"/>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2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4"/>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24"/>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8" name="Google Shape;18;p1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17"/>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2" name="Google Shape;22;p17"/>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3" name="Google Shape;23;p17"/>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4" name="Google Shape;2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1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7" name="Google Shape;27;p18"/>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18"/>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1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 name="Google Shape;3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20"/>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1"/>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2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2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22"/>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22"/>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23"/>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1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t>SI 671 Discussion 3</a:t>
            </a:r>
            <a:endParaRPr/>
          </a:p>
        </p:txBody>
      </p:sp>
      <p:sp>
        <p:nvSpPr>
          <p:cNvPr id="63" name="Google Shape;63;p1"/>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fontScale="47500" lnSpcReduction="20000"/>
          </a:bodyPr>
          <a:lstStyle/>
          <a:p>
            <a:pPr indent="0" lvl="0" marL="0" marR="0" rtl="0" algn="ctr">
              <a:lnSpc>
                <a:spcPct val="100000"/>
              </a:lnSpc>
              <a:spcBef>
                <a:spcPts val="0"/>
              </a:spcBef>
              <a:spcAft>
                <a:spcPts val="0"/>
              </a:spcAft>
              <a:buSzPct val="105263"/>
              <a:buNone/>
            </a:pPr>
            <a:r>
              <a:rPr lang="en" sz="4200"/>
              <a:t>Introduction to </a:t>
            </a:r>
            <a:endParaRPr sz="4200"/>
          </a:p>
          <a:p>
            <a:pPr indent="0" lvl="0" marL="0" marR="0" rtl="0" algn="ctr">
              <a:lnSpc>
                <a:spcPct val="100000"/>
              </a:lnSpc>
              <a:spcBef>
                <a:spcPts val="0"/>
              </a:spcBef>
              <a:spcAft>
                <a:spcPts val="0"/>
              </a:spcAft>
              <a:buSzPct val="105263"/>
              <a:buNone/>
            </a:pPr>
            <a:r>
              <a:rPr lang="en" sz="4200"/>
              <a:t>Mining Matrix Data</a:t>
            </a:r>
            <a:endParaRPr sz="4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g241148170a0_0_92"/>
          <p:cNvPicPr preferRelativeResize="0"/>
          <p:nvPr/>
        </p:nvPicPr>
        <p:blipFill>
          <a:blip r:embed="rId3">
            <a:alphaModFix/>
          </a:blip>
          <a:stretch>
            <a:fillRect/>
          </a:stretch>
        </p:blipFill>
        <p:spPr>
          <a:xfrm>
            <a:off x="1487575" y="726000"/>
            <a:ext cx="6270902" cy="369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41148170a0_0_8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Collaborative Filtering:</a:t>
            </a:r>
            <a:r>
              <a:rPr lang="en"/>
              <a:t> Matrix Factorization</a:t>
            </a:r>
            <a:endParaRPr/>
          </a:p>
        </p:txBody>
      </p:sp>
      <p:pic>
        <p:nvPicPr>
          <p:cNvPr id="127" name="Google Shape;127;g241148170a0_0_85"/>
          <p:cNvPicPr preferRelativeResize="0"/>
          <p:nvPr/>
        </p:nvPicPr>
        <p:blipFill>
          <a:blip r:embed="rId3">
            <a:alphaModFix/>
          </a:blip>
          <a:stretch>
            <a:fillRect/>
          </a:stretch>
        </p:blipFill>
        <p:spPr>
          <a:xfrm>
            <a:off x="1889663" y="1147225"/>
            <a:ext cx="5364685" cy="3691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41148170a0_0_11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K-Means</a:t>
            </a:r>
            <a:endParaRPr/>
          </a:p>
        </p:txBody>
      </p:sp>
      <p:pic>
        <p:nvPicPr>
          <p:cNvPr id="133" name="Google Shape;133;g241148170a0_0_111"/>
          <p:cNvPicPr preferRelativeResize="0"/>
          <p:nvPr/>
        </p:nvPicPr>
        <p:blipFill rotWithShape="1">
          <a:blip r:embed="rId3">
            <a:alphaModFix/>
          </a:blip>
          <a:srcRect b="4452" l="0" r="0" t="0"/>
          <a:stretch/>
        </p:blipFill>
        <p:spPr>
          <a:xfrm>
            <a:off x="3240900" y="1592175"/>
            <a:ext cx="4743174" cy="3398975"/>
          </a:xfrm>
          <a:prstGeom prst="rect">
            <a:avLst/>
          </a:prstGeom>
          <a:noFill/>
          <a:ln>
            <a:noFill/>
          </a:ln>
        </p:spPr>
      </p:pic>
      <p:sp>
        <p:nvSpPr>
          <p:cNvPr id="134" name="Google Shape;134;g241148170a0_0_111"/>
          <p:cNvSpPr txBox="1"/>
          <p:nvPr/>
        </p:nvSpPr>
        <p:spPr>
          <a:xfrm>
            <a:off x="367400" y="1147225"/>
            <a:ext cx="8028900" cy="94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Specify number of clusters K.</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Initialize centroids by randomly selecting K data points for the centroids.</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Keep iterating until there is no change to the centroids.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35" name="Google Shape;135;g241148170a0_0_111"/>
          <p:cNvSpPr txBox="1"/>
          <p:nvPr/>
        </p:nvSpPr>
        <p:spPr>
          <a:xfrm>
            <a:off x="465950" y="2831625"/>
            <a:ext cx="29481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latin typeface="Open Sans"/>
                <a:ea typeface="Open Sans"/>
                <a:cs typeface="Open Sans"/>
                <a:sym typeface="Open Sans"/>
              </a:rPr>
              <a:t>Why matrix factorization?</a:t>
            </a:r>
            <a:endParaRPr b="1">
              <a:highlight>
                <a:srgbClr val="FFFF00"/>
              </a:highlight>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41148170a0_0_10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Curse of Dimensionality</a:t>
            </a:r>
            <a:endParaRPr/>
          </a:p>
        </p:txBody>
      </p:sp>
      <p:sp>
        <p:nvSpPr>
          <p:cNvPr id="141" name="Google Shape;141;g241148170a0_0_10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One of the main drawbacks of using k-means for high-dimensional data is the curse of dimensionality, which refers to the fact that </a:t>
            </a:r>
            <a:r>
              <a:rPr b="1" lang="en" sz="1600"/>
              <a:t>as the number of dimensions increases, the distance between any two data points becomes more similar and less meaningful.</a:t>
            </a:r>
            <a:r>
              <a:rPr lang="en" sz="1600"/>
              <a:t> This makes it harder for k-means to find distinct and coherent clusters, as the centroids may not represent the true structure of the data.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80bae6e174_1_1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rest is for fun!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80bae6e174_0_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Recommendation System</a:t>
            </a:r>
            <a:endParaRPr/>
          </a:p>
        </p:txBody>
      </p:sp>
      <p:pic>
        <p:nvPicPr>
          <p:cNvPr id="152" name="Google Shape;152;g280bae6e174_0_14"/>
          <p:cNvPicPr preferRelativeResize="0"/>
          <p:nvPr/>
        </p:nvPicPr>
        <p:blipFill>
          <a:blip r:embed="rId3">
            <a:alphaModFix/>
          </a:blip>
          <a:stretch>
            <a:fillRect/>
          </a:stretch>
        </p:blipFill>
        <p:spPr>
          <a:xfrm>
            <a:off x="1574902" y="1226425"/>
            <a:ext cx="5994200" cy="341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80bae6e174_0_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Collaborative vs. Content-based</a:t>
            </a:r>
            <a:endParaRPr/>
          </a:p>
        </p:txBody>
      </p:sp>
      <p:pic>
        <p:nvPicPr>
          <p:cNvPr id="158" name="Google Shape;158;g280bae6e174_0_6"/>
          <p:cNvPicPr preferRelativeResize="0"/>
          <p:nvPr/>
        </p:nvPicPr>
        <p:blipFill>
          <a:blip r:embed="rId3">
            <a:alphaModFix/>
          </a:blip>
          <a:stretch>
            <a:fillRect/>
          </a:stretch>
        </p:blipFill>
        <p:spPr>
          <a:xfrm>
            <a:off x="311700" y="1652600"/>
            <a:ext cx="4158455" cy="2419351"/>
          </a:xfrm>
          <a:prstGeom prst="rect">
            <a:avLst/>
          </a:prstGeom>
          <a:noFill/>
          <a:ln>
            <a:noFill/>
          </a:ln>
        </p:spPr>
      </p:pic>
      <p:pic>
        <p:nvPicPr>
          <p:cNvPr id="159" name="Google Shape;159;g280bae6e174_0_6"/>
          <p:cNvPicPr preferRelativeResize="0"/>
          <p:nvPr/>
        </p:nvPicPr>
        <p:blipFill>
          <a:blip r:embed="rId4">
            <a:alphaModFix/>
          </a:blip>
          <a:stretch>
            <a:fillRect/>
          </a:stretch>
        </p:blipFill>
        <p:spPr>
          <a:xfrm>
            <a:off x="4572005" y="1523638"/>
            <a:ext cx="4369045" cy="26772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241148170a0_0_98"/>
          <p:cNvPicPr preferRelativeResize="0"/>
          <p:nvPr/>
        </p:nvPicPr>
        <p:blipFill>
          <a:blip r:embed="rId3">
            <a:alphaModFix/>
          </a:blip>
          <a:stretch>
            <a:fillRect/>
          </a:stretch>
        </p:blipFill>
        <p:spPr>
          <a:xfrm>
            <a:off x="1371126" y="1313800"/>
            <a:ext cx="6401751" cy="3542875"/>
          </a:xfrm>
          <a:prstGeom prst="rect">
            <a:avLst/>
          </a:prstGeom>
          <a:noFill/>
          <a:ln>
            <a:noFill/>
          </a:ln>
        </p:spPr>
      </p:pic>
      <p:sp>
        <p:nvSpPr>
          <p:cNvPr id="165" name="Google Shape;165;g241148170a0_0_9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Collaborative Filtering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80bae6e174_0_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Overall Architecture of A Recommender System</a:t>
            </a:r>
            <a:endParaRPr/>
          </a:p>
        </p:txBody>
      </p:sp>
      <p:pic>
        <p:nvPicPr>
          <p:cNvPr id="171" name="Google Shape;171;g280bae6e174_0_0"/>
          <p:cNvPicPr preferRelativeResize="0"/>
          <p:nvPr/>
        </p:nvPicPr>
        <p:blipFill rotWithShape="1">
          <a:blip r:embed="rId3">
            <a:alphaModFix/>
          </a:blip>
          <a:srcRect b="0" l="0" r="0" t="15095"/>
          <a:stretch/>
        </p:blipFill>
        <p:spPr>
          <a:xfrm>
            <a:off x="780900" y="1290525"/>
            <a:ext cx="7582199" cy="3620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41148170a0_0_1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69" name="Google Shape;69;g241148170a0_0_1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rPr lang="en" sz="2200"/>
              <a:t>Basic Natural Language Processing</a:t>
            </a:r>
            <a:endParaRPr sz="2200"/>
          </a:p>
          <a:p>
            <a:pPr indent="-342900" lvl="1" marL="914400" rtl="0" algn="l">
              <a:spcBef>
                <a:spcPts val="0"/>
              </a:spcBef>
              <a:spcAft>
                <a:spcPts val="0"/>
              </a:spcAft>
              <a:buSzPts val="1800"/>
              <a:buAutoNum type="alphaLcPeriod"/>
            </a:pPr>
            <a:r>
              <a:rPr lang="en" sz="1800"/>
              <a:t>Word representation</a:t>
            </a:r>
            <a:endParaRPr sz="1800"/>
          </a:p>
          <a:p>
            <a:pPr indent="-342900" lvl="1" marL="914400" rtl="0" algn="l">
              <a:spcBef>
                <a:spcPts val="0"/>
              </a:spcBef>
              <a:spcAft>
                <a:spcPts val="0"/>
              </a:spcAft>
              <a:buSzPts val="1800"/>
              <a:buAutoNum type="alphaLcPeriod"/>
            </a:pPr>
            <a:r>
              <a:rPr lang="en" sz="1800"/>
              <a:t>TF-IDF + SVD</a:t>
            </a:r>
            <a:endParaRPr sz="1800"/>
          </a:p>
          <a:p>
            <a:pPr indent="-368300" lvl="0" marL="457200" rtl="0" algn="l">
              <a:spcBef>
                <a:spcPts val="0"/>
              </a:spcBef>
              <a:spcAft>
                <a:spcPts val="0"/>
              </a:spcAft>
              <a:buSzPts val="2200"/>
              <a:buAutoNum type="arabicPeriod"/>
            </a:pPr>
            <a:r>
              <a:rPr lang="en" sz="2200"/>
              <a:t>Recommendation system</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41148170a0_0_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Text to Matrix </a:t>
            </a:r>
            <a:endParaRPr/>
          </a:p>
        </p:txBody>
      </p:sp>
      <p:pic>
        <p:nvPicPr>
          <p:cNvPr id="75" name="Google Shape;75;g241148170a0_0_15"/>
          <p:cNvPicPr preferRelativeResize="0"/>
          <p:nvPr/>
        </p:nvPicPr>
        <p:blipFill rotWithShape="1">
          <a:blip r:embed="rId3">
            <a:alphaModFix/>
          </a:blip>
          <a:srcRect b="0" l="53159" r="0" t="0"/>
          <a:stretch/>
        </p:blipFill>
        <p:spPr>
          <a:xfrm>
            <a:off x="5712475" y="1999300"/>
            <a:ext cx="2809252" cy="2538975"/>
          </a:xfrm>
          <a:prstGeom prst="rect">
            <a:avLst/>
          </a:prstGeom>
          <a:noFill/>
          <a:ln>
            <a:noFill/>
          </a:ln>
        </p:spPr>
      </p:pic>
      <p:sp>
        <p:nvSpPr>
          <p:cNvPr id="76" name="Google Shape;76;g241148170a0_0_15"/>
          <p:cNvSpPr txBox="1"/>
          <p:nvPr/>
        </p:nvSpPr>
        <p:spPr>
          <a:xfrm>
            <a:off x="439075" y="1035025"/>
            <a:ext cx="4883700" cy="3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Doc 1: “information data”</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Doc 2: “information data mining”</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Doc 3: “data mining”</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Vocabulary: information, data, mining</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Doc 1: &lt;1, 1, 0&gt;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Doc 2: &lt;1, 1, 1&gt;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Doc 3: &lt;0, 1, 1&gt;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highlight>
                  <a:srgbClr val="FFFF00"/>
                </a:highlight>
                <a:latin typeface="Open Sans"/>
                <a:ea typeface="Open Sans"/>
                <a:cs typeface="Open Sans"/>
                <a:sym typeface="Open Sans"/>
              </a:rPr>
              <a:t>What if Doc 4: “data mining data”?</a:t>
            </a:r>
            <a:endParaRPr b="1">
              <a:highlight>
                <a:srgbClr val="FFFF00"/>
              </a:highlight>
              <a:latin typeface="Open Sans"/>
              <a:ea typeface="Open Sans"/>
              <a:cs typeface="Open Sans"/>
              <a:sym typeface="Open Sans"/>
            </a:endParaRPr>
          </a:p>
          <a:p>
            <a:pPr indent="0" lvl="0" marL="0" rtl="0" algn="l">
              <a:spcBef>
                <a:spcPts val="0"/>
              </a:spcBef>
              <a:spcAft>
                <a:spcPts val="0"/>
              </a:spcAft>
              <a:buNone/>
            </a:pPr>
            <a:r>
              <a:t/>
            </a:r>
            <a:endParaRPr b="1">
              <a:highlight>
                <a:srgbClr val="FFFF00"/>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latin typeface="Open Sans"/>
                <a:ea typeface="Open Sans"/>
                <a:cs typeface="Open Sans"/>
                <a:sym typeface="Open Sans"/>
              </a:rPr>
              <a:t>What if Doc 5: “data &lt;unknown&gt;” (“data analysis”)?</a:t>
            </a:r>
            <a:endParaRPr b="1">
              <a:highlight>
                <a:srgbClr val="FFFF00"/>
              </a:highlight>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highlight>
                  <a:srgbClr val="FFFF00"/>
                </a:highlight>
                <a:latin typeface="Open Sans"/>
                <a:ea typeface="Open Sans"/>
                <a:cs typeface="Open Sans"/>
                <a:sym typeface="Open Sans"/>
              </a:rPr>
              <a:t>Which document is closer to Doc 1?</a:t>
            </a:r>
            <a:endParaRPr b="1">
              <a:highlight>
                <a:srgbClr val="FFFF00"/>
              </a:highlight>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Euclidean distance vs. c</a:t>
            </a:r>
            <a:r>
              <a:rPr lang="en">
                <a:latin typeface="Open Sans"/>
                <a:ea typeface="Open Sans"/>
                <a:cs typeface="Open Sans"/>
                <a:sym typeface="Open Sans"/>
              </a:rPr>
              <a:t>osine similarity?</a:t>
            </a:r>
            <a:endParaRPr>
              <a:latin typeface="Open Sans"/>
              <a:ea typeface="Open Sans"/>
              <a:cs typeface="Open Sans"/>
              <a:sym typeface="Open Sans"/>
            </a:endParaRPr>
          </a:p>
        </p:txBody>
      </p:sp>
      <p:pic>
        <p:nvPicPr>
          <p:cNvPr id="77" name="Google Shape;77;g241148170a0_0_15"/>
          <p:cNvPicPr preferRelativeResize="0"/>
          <p:nvPr/>
        </p:nvPicPr>
        <p:blipFill rotWithShape="1">
          <a:blip r:embed="rId4">
            <a:alphaModFix/>
          </a:blip>
          <a:srcRect b="0" l="54025" r="0" t="34533"/>
          <a:stretch/>
        </p:blipFill>
        <p:spPr>
          <a:xfrm>
            <a:off x="5322725" y="184575"/>
            <a:ext cx="2884502" cy="1898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41148170a0_0_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Topic Modeling</a:t>
            </a:r>
            <a:endParaRPr/>
          </a:p>
        </p:txBody>
      </p:sp>
      <p:sp>
        <p:nvSpPr>
          <p:cNvPr id="83" name="Google Shape;83;g241148170a0_0_43"/>
          <p:cNvSpPr txBox="1"/>
          <p:nvPr>
            <p:ph idx="1" type="body"/>
          </p:nvPr>
        </p:nvSpPr>
        <p:spPr>
          <a:xfrm>
            <a:off x="311700" y="1225225"/>
            <a:ext cx="8371200" cy="20187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b="1" lang="en" sz="1600"/>
              <a:t>What?</a:t>
            </a:r>
            <a:endParaRPr b="1" sz="1600"/>
          </a:p>
          <a:p>
            <a:pPr indent="0" lvl="0" marL="457200" rtl="0" algn="l">
              <a:spcBef>
                <a:spcPts val="0"/>
              </a:spcBef>
              <a:spcAft>
                <a:spcPts val="0"/>
              </a:spcAft>
              <a:buNone/>
            </a:pPr>
            <a:r>
              <a:rPr lang="en" sz="1300"/>
              <a:t>Topic modeling assumes that documents are mixtures of topics, and words are associated with these topics. The key idea is to extract meaningful patterns from the distribution of words in the documents and assign each document a distribution of topics that best represents its content.</a:t>
            </a:r>
            <a:endParaRPr sz="1300"/>
          </a:p>
          <a:p>
            <a:pPr indent="0" lvl="0" marL="0" rtl="0" algn="l">
              <a:spcBef>
                <a:spcPts val="0"/>
              </a:spcBef>
              <a:spcAft>
                <a:spcPts val="0"/>
              </a:spcAft>
              <a:buNone/>
            </a:pPr>
            <a:r>
              <a:t/>
            </a:r>
            <a:endParaRPr sz="1300"/>
          </a:p>
          <a:p>
            <a:pPr indent="-330200" lvl="0" marL="457200" rtl="0" algn="l">
              <a:spcBef>
                <a:spcPts val="0"/>
              </a:spcBef>
              <a:spcAft>
                <a:spcPts val="0"/>
              </a:spcAft>
              <a:buSzPts val="1600"/>
              <a:buChar char="-"/>
            </a:pPr>
            <a:r>
              <a:rPr b="1" lang="en" sz="1600"/>
              <a:t>How?</a:t>
            </a:r>
            <a:endParaRPr b="1" sz="1600"/>
          </a:p>
          <a:p>
            <a:pPr indent="-311150" lvl="1" marL="914400" rtl="0" algn="l">
              <a:spcBef>
                <a:spcPts val="0"/>
              </a:spcBef>
              <a:spcAft>
                <a:spcPts val="0"/>
              </a:spcAft>
              <a:buSzPts val="1300"/>
              <a:buChar char="-"/>
            </a:pPr>
            <a:r>
              <a:rPr lang="en" sz="1300"/>
              <a:t>Usually LDA (Latent Dirichlet Allocation)</a:t>
            </a:r>
            <a:endParaRPr sz="1300"/>
          </a:p>
          <a:p>
            <a:pPr indent="-311150" lvl="1" marL="914400" rtl="0" algn="l">
              <a:spcBef>
                <a:spcPts val="0"/>
              </a:spcBef>
              <a:spcAft>
                <a:spcPts val="0"/>
              </a:spcAft>
              <a:buSzPts val="1300"/>
              <a:buChar char="-"/>
            </a:pPr>
            <a:r>
              <a:rPr lang="en" sz="1300"/>
              <a:t>Latent Semantic Analysis: TF-IDF + Truncated SVD</a:t>
            </a:r>
            <a:r>
              <a:rPr lang="en" sz="1300"/>
              <a:t> </a:t>
            </a:r>
            <a:endParaRPr sz="1300"/>
          </a:p>
        </p:txBody>
      </p:sp>
      <p:pic>
        <p:nvPicPr>
          <p:cNvPr id="84" name="Google Shape;84;g241148170a0_0_43"/>
          <p:cNvPicPr preferRelativeResize="0"/>
          <p:nvPr/>
        </p:nvPicPr>
        <p:blipFill>
          <a:blip r:embed="rId3">
            <a:alphaModFix/>
          </a:blip>
          <a:stretch>
            <a:fillRect/>
          </a:stretch>
        </p:blipFill>
        <p:spPr>
          <a:xfrm>
            <a:off x="1994488" y="3243925"/>
            <a:ext cx="5005627" cy="143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41148170a0_0_5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TF-IDF</a:t>
            </a:r>
            <a:endParaRPr/>
          </a:p>
        </p:txBody>
      </p:sp>
      <p:pic>
        <p:nvPicPr>
          <p:cNvPr id="90" name="Google Shape;90;g241148170a0_0_54"/>
          <p:cNvPicPr preferRelativeResize="0"/>
          <p:nvPr/>
        </p:nvPicPr>
        <p:blipFill>
          <a:blip r:embed="rId3">
            <a:alphaModFix/>
          </a:blip>
          <a:stretch>
            <a:fillRect/>
          </a:stretch>
        </p:blipFill>
        <p:spPr>
          <a:xfrm>
            <a:off x="754738" y="1301288"/>
            <a:ext cx="7634526" cy="2540925"/>
          </a:xfrm>
          <a:prstGeom prst="rect">
            <a:avLst/>
          </a:prstGeom>
          <a:noFill/>
          <a:ln>
            <a:noFill/>
          </a:ln>
        </p:spPr>
      </p:pic>
      <p:sp>
        <p:nvSpPr>
          <p:cNvPr id="91" name="Google Shape;91;g241148170a0_0_54"/>
          <p:cNvSpPr txBox="1"/>
          <p:nvPr/>
        </p:nvSpPr>
        <p:spPr>
          <a:xfrm>
            <a:off x="448025" y="4157825"/>
            <a:ext cx="77532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It is a measure of importance of a word to a document in a collection or corpus.</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41148170a0_0_6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Truncated SVD</a:t>
            </a:r>
            <a:endParaRPr/>
          </a:p>
        </p:txBody>
      </p:sp>
      <p:pic>
        <p:nvPicPr>
          <p:cNvPr id="97" name="Google Shape;97;g241148170a0_0_63"/>
          <p:cNvPicPr preferRelativeResize="0"/>
          <p:nvPr/>
        </p:nvPicPr>
        <p:blipFill>
          <a:blip r:embed="rId3">
            <a:alphaModFix/>
          </a:blip>
          <a:stretch>
            <a:fillRect/>
          </a:stretch>
        </p:blipFill>
        <p:spPr>
          <a:xfrm>
            <a:off x="3358275" y="2879650"/>
            <a:ext cx="4922125" cy="1941950"/>
          </a:xfrm>
          <a:prstGeom prst="rect">
            <a:avLst/>
          </a:prstGeom>
          <a:noFill/>
          <a:ln>
            <a:noFill/>
          </a:ln>
        </p:spPr>
      </p:pic>
      <p:pic>
        <p:nvPicPr>
          <p:cNvPr id="98" name="Google Shape;98;g241148170a0_0_63"/>
          <p:cNvPicPr preferRelativeResize="0"/>
          <p:nvPr/>
        </p:nvPicPr>
        <p:blipFill>
          <a:blip r:embed="rId4">
            <a:alphaModFix/>
          </a:blip>
          <a:stretch>
            <a:fillRect/>
          </a:stretch>
        </p:blipFill>
        <p:spPr>
          <a:xfrm>
            <a:off x="3068525" y="315925"/>
            <a:ext cx="5501650" cy="2501001"/>
          </a:xfrm>
          <a:prstGeom prst="rect">
            <a:avLst/>
          </a:prstGeom>
          <a:noFill/>
          <a:ln>
            <a:noFill/>
          </a:ln>
        </p:spPr>
      </p:pic>
      <p:sp>
        <p:nvSpPr>
          <p:cNvPr id="99" name="Google Shape;99;g241148170a0_0_63"/>
          <p:cNvSpPr txBox="1"/>
          <p:nvPr/>
        </p:nvSpPr>
        <p:spPr>
          <a:xfrm>
            <a:off x="407225" y="1299550"/>
            <a:ext cx="2661300" cy="121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a:solidFill>
                  <a:schemeClr val="dk1"/>
                </a:solidFill>
                <a:latin typeface="Open Sans"/>
                <a:ea typeface="Open Sans"/>
                <a:cs typeface="Open Sans"/>
                <a:sym typeface="Open Sans"/>
              </a:rPr>
              <a:t>U:</a:t>
            </a:r>
            <a:r>
              <a:rPr lang="en">
                <a:solidFill>
                  <a:schemeClr val="dk1"/>
                </a:solidFill>
                <a:latin typeface="Open Sans"/>
                <a:ea typeface="Open Sans"/>
                <a:cs typeface="Open Sans"/>
                <a:sym typeface="Open Sans"/>
              </a:rPr>
              <a:t> left singular vectors</a:t>
            </a:r>
            <a:endParaRPr>
              <a:solidFill>
                <a:schemeClr val="dk1"/>
              </a:solidFill>
              <a:latin typeface="Open Sans"/>
              <a:ea typeface="Open Sans"/>
              <a:cs typeface="Open Sans"/>
              <a:sym typeface="Open Sans"/>
            </a:endParaRPr>
          </a:p>
          <a:p>
            <a:pPr indent="0" lvl="0" marL="0" rtl="0" algn="l">
              <a:lnSpc>
                <a:spcPct val="135714"/>
              </a:lnSpc>
              <a:spcBef>
                <a:spcPts val="0"/>
              </a:spcBef>
              <a:spcAft>
                <a:spcPts val="0"/>
              </a:spcAft>
              <a:buNone/>
            </a:pPr>
            <a:r>
              <a:rPr b="1" lang="en">
                <a:solidFill>
                  <a:schemeClr val="dk1"/>
                </a:solidFill>
                <a:latin typeface="Open Sans"/>
                <a:ea typeface="Open Sans"/>
                <a:cs typeface="Open Sans"/>
                <a:sym typeface="Open Sans"/>
              </a:rPr>
              <a:t>V:</a:t>
            </a:r>
            <a:r>
              <a:rPr lang="en">
                <a:solidFill>
                  <a:schemeClr val="dk1"/>
                </a:solidFill>
                <a:latin typeface="Open Sans"/>
                <a:ea typeface="Open Sans"/>
                <a:cs typeface="Open Sans"/>
                <a:sym typeface="Open Sans"/>
              </a:rPr>
              <a:t> right singular vectors</a:t>
            </a:r>
            <a:endParaRPr>
              <a:solidFill>
                <a:schemeClr val="dk1"/>
              </a:solidFill>
              <a:latin typeface="Open Sans"/>
              <a:ea typeface="Open Sans"/>
              <a:cs typeface="Open Sans"/>
              <a:sym typeface="Open Sans"/>
            </a:endParaRPr>
          </a:p>
          <a:p>
            <a:pPr indent="0" lvl="0" marL="0" rtl="0" algn="l">
              <a:lnSpc>
                <a:spcPct val="135714"/>
              </a:lnSpc>
              <a:spcBef>
                <a:spcPts val="0"/>
              </a:spcBef>
              <a:spcAft>
                <a:spcPts val="0"/>
              </a:spcAft>
              <a:buNone/>
            </a:pPr>
            <a:r>
              <a:rPr b="1" lang="en">
                <a:solidFill>
                  <a:schemeClr val="dk1"/>
                </a:solidFill>
                <a:latin typeface="Open Sans"/>
                <a:ea typeface="Open Sans"/>
                <a:cs typeface="Open Sans"/>
                <a:sym typeface="Open Sans"/>
              </a:rPr>
              <a:t>Σ:</a:t>
            </a:r>
            <a:r>
              <a:rPr lang="en">
                <a:solidFill>
                  <a:schemeClr val="dk1"/>
                </a:solidFill>
                <a:latin typeface="Open Sans"/>
                <a:ea typeface="Open Sans"/>
                <a:cs typeface="Open Sans"/>
                <a:sym typeface="Open Sans"/>
              </a:rPr>
              <a:t> single values in descending order</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41148170a0_0_7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SVD in Latent Semantic Analysis</a:t>
            </a:r>
            <a:endParaRPr/>
          </a:p>
        </p:txBody>
      </p:sp>
      <p:pic>
        <p:nvPicPr>
          <p:cNvPr id="105" name="Google Shape;105;g241148170a0_0_71"/>
          <p:cNvPicPr preferRelativeResize="0"/>
          <p:nvPr/>
        </p:nvPicPr>
        <p:blipFill rotWithShape="1">
          <a:blip r:embed="rId3">
            <a:alphaModFix/>
          </a:blip>
          <a:srcRect b="5094" l="0" r="0" t="30575"/>
          <a:stretch/>
        </p:blipFill>
        <p:spPr>
          <a:xfrm>
            <a:off x="607275" y="1487400"/>
            <a:ext cx="7929450" cy="286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g2821b3913de_0_0"/>
          <p:cNvPicPr preferRelativeResize="0"/>
          <p:nvPr/>
        </p:nvPicPr>
        <p:blipFill>
          <a:blip r:embed="rId3">
            <a:alphaModFix/>
          </a:blip>
          <a:stretch>
            <a:fillRect/>
          </a:stretch>
        </p:blipFill>
        <p:spPr>
          <a:xfrm>
            <a:off x="152400" y="409425"/>
            <a:ext cx="8839204" cy="432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41148170a0_0_7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Recommendation System</a:t>
            </a:r>
            <a:endParaRPr/>
          </a:p>
        </p:txBody>
      </p:sp>
      <p:pic>
        <p:nvPicPr>
          <p:cNvPr id="116" name="Google Shape;116;g241148170a0_0_79"/>
          <p:cNvPicPr preferRelativeResize="0"/>
          <p:nvPr/>
        </p:nvPicPr>
        <p:blipFill>
          <a:blip r:embed="rId3">
            <a:alphaModFix/>
          </a:blip>
          <a:stretch>
            <a:fillRect/>
          </a:stretch>
        </p:blipFill>
        <p:spPr>
          <a:xfrm>
            <a:off x="2249800" y="1147225"/>
            <a:ext cx="4644390" cy="369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